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Black"/>
      <p:bold r:id="rId42"/>
      <p:boldItalic r:id="rId43"/>
    </p:embeddedFon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Black-bold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font" Target="fonts/RobotoBlack-boldItalic.fntdata"/><Relationship Id="rId24" Type="http://schemas.openxmlformats.org/officeDocument/2006/relationships/slide" Target="slides/slide19.xml"/><Relationship Id="rId46" Type="http://schemas.openxmlformats.org/officeDocument/2006/relationships/font" Target="fonts/Roboto-italic.fntdata"/><Relationship Id="rId23" Type="http://schemas.openxmlformats.org/officeDocument/2006/relationships/slide" Target="slides/slide18.xml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96ef44e32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96ef44e3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Nevedeli sme sa pohonut, kde tie data mozu byt …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96ef44e3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96ef44e3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Potom sme zistili, ze fajn… mesto ma nejaky katalog, ale neobsahje to co my potrebujeme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Cize vysledok bol …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96ef44e3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96ef44e3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96ef44e32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96ef44e32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Potom sme inicializovali stretnutie priamo s dopravcom</a:t>
            </a:r>
            <a:b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Vedeli o nasej iniciative, tak som isiel s malickou dusickou , ze sa nam to podari, a budeme mat konecnie tie data, pretoze ranne zapchy a 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mesakania boli na dennom poriadku  …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Dostali sme na stretnuti odpoved: okrem vela vyhovoriek, preco nie, ako sa co neda, co vsetko nevedia…  tak najbizarnejsia bola: ze GPS nam nemozu dat aj z toho dovodu, lebo by teroristi mohli vediet, kde su autobusy… 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96ef44e3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96ef44e3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Ostal som asi v takomto stave…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Ze …. teroristi - neviem co by pan riaditel povedal na - sluzbu flight radar 24,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96ef44e32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96ef44e3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Potom sme sa dozvedeli, ze MHDcka ma nejaku testovaciu prevadzku appky a ze su tam aj GPS polohy …. </a:t>
            </a:r>
            <a:r>
              <a:rPr lang="en-GB"/>
              <a:t>a ako sa dostane ITckar k datam ak ich nema, ale vie, kde su ?</a:t>
            </a:r>
            <a:r>
              <a:rPr lang="en-GB"/>
              <a:t>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96ef44e3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96ef44e3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“Reverzny inziniering” - zisti, ze ak su online v nejakej testovacej appke, tak niekde musia byt ulozene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96ef44e3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96ef44e3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Za 12h sme mali betaverziu vonku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Dorpavca ani nevedeli, ze ich data v sekunde vyuzivaju tisice obyvatelov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96ef44e3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96ef44e3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Prisli sme do stavu, ze super mame data, ale preco ta dostupnost dat je taka derava 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96ef44e3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96ef44e3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Nakoniec tie data dopravca po nejakom case vypol aj vo svojej testovacej prevadzke …. zrejme koli nam :) …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96ef44e3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96ef44e3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Moje meno je Matej Lukac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Pracujem v Nolimit Developers ako dizajner, s UX a 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Zaujimma sa o:</a:t>
            </a:r>
            <a:br>
              <a:rPr lang="en-GB"/>
            </a:br>
            <a:r>
              <a:rPr lang="en-GB"/>
              <a:t>flow, procesy a ich optimalizaciu - zjednodusovanie vdaka technologiam</a:t>
            </a:r>
            <a:br>
              <a:rPr lang="en-GB"/>
            </a:br>
            <a:br>
              <a:rPr lang="en-GB"/>
            </a:br>
            <a:r>
              <a:rPr lang="en-GB"/>
              <a:t>Ine znamenie: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 rokov jazdim len MHD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96ef44e32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96ef44e32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Tu data opat spustili a potom kontrolovali či ešte máme dáta … zrejme  nevedeli prísť na to , ako to robíme, tak to radšej celé vypli 😂😂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96ef44e32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96ef44e3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Nasledne prisiel papier od dopravcu - predzalobna vyzva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6ef44e3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6ef44e3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Z kontextu - ich hnevalo najme to, ze sme dali vonku public demo data, ktore  viac nefungovali ako fungovali.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Dolezita poznamka. Tento stav mala </a:t>
            </a:r>
            <a:r>
              <a:rPr lang="en-GB">
                <a:solidFill>
                  <a:schemeClr val="dk1"/>
                </a:solidFill>
              </a:rPr>
              <a:t>MHD v testovacej prevadzke viac AKO ROK !  Mozno by to testovali do dnes.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Ono to nebol ani samotny hack - ako je definicia hacknutia, ze sme prenikli do nejakeho systemu, islo len o reverzny inziniering, kedy sme rozobrali testovaciu apliakciu a nasli sme URL adresu na ktorej su dostupne GPS udaje.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Nieco take ako malo eZdravie, kde stat opat zlyhal pri ochrane sukromnych dat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96ef44e32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96ef44e32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Ale potom posledna veta bola nejaka nadej …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Ale opat len nejaka zmluva, dohoda atd, nic open …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5cf4038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5cf4038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Zacali sme skumat, kto ma na starost IT v meste PO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Dostal isme info, ze mame vyckat, pracuju na tom, a musia to zapracovat pod CCA licenciu … dnes su tie data dostupne ako OPEN DATA s GPS, a zrejme asi jedine na SK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Toto bol jeden z prikladov, ked nie su dostupne OPEN data, kedy vyvojari musia riesit bud vela byrokracie, alebo minat cas na reverzny inziniering,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Aby dostali data vonku a dali ich uzivatelom, pricom ak by boli tieto data by default open, tak 20% casu by sme vedeli investovat do vyvoja appky, nie na boj s veternymi mlynmi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Este jeden priklad je mesto Martin … ked nie su open data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5e0ccab1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5e0ccab1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 sme sa chceli vyhnut byrkratickym natahovackam, a nejakym predzalobnym papierom, preto sme to ziadali ihned na priamo dopravcu,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P. riaditel ustretovy, komunikovali sme spolu x krat, … sme v stave, kedy dopravca poziadal dodavatela, aby vydal data ako open - pre Dopravny podnik Martin a dosla  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5cf40389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5cf40389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Zmluva  pre nas ako tretiu stranu …. a nie pre DPMT ako poskytovatela open dat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5cf40389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5cf40389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  Faktura pre nas ako pre tretiu stranu, kde bolo uvedena obskurna cena za udelenie pristupu 1750e - len za to ze to zpnu 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5cf40389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5cf40389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+"/>
            </a:pPr>
            <a:r>
              <a:rPr lang="en-GB"/>
              <a:t>Mesacny poplatok pre vyvojarov - za open data, ktore su platene z dani obcanov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5cf40389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5cf40389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Toto konanie je priamo v rozpore so smernicou EU, kde je uvedene: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5e0ccab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5e0ccab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Sme tiez - Sme autori aplikácie MHD Prešov, kde využívame Open Data pre GPS polohy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5cf4038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5cf4038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Zaver je taky ze: Vyvojári majú platiť za OPEN DATA, ktoré by mali byť predvolene OPEN🤦‍♂️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Ak by sa napravili tie chyby 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5cf40389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5cf40389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Vratim sa spat k otazkam….</a:t>
            </a:r>
            <a:r>
              <a:rPr b="1" lang="en-GB" sz="1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pomohli vám otvorené dáta rozvinúť vaše podnikanie? </a:t>
            </a:r>
            <a:endParaRPr b="1" sz="1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Odpoved: </a:t>
            </a:r>
            <a:r>
              <a:rPr b="1" lang="en-GB"/>
              <a:t>Ano pomohli by nam, ak by boli naozaj open.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Hlavne - by sme nemuseli vynakladat </a:t>
            </a:r>
            <a:r>
              <a:rPr lang="en-GB">
                <a:solidFill>
                  <a:schemeClr val="dk1"/>
                </a:solidFill>
              </a:rPr>
              <a:t>vela energie aj na vzdelavanie ludi - v nasom pripade konkretne u dopravcov, ako maju pytat data od dodavatelov, ako ich spracovat atd.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Ak by data boli by defa Openl. &gt; mozme sa sustreidt na vyvoj pre uzivatelvo - nie na suplovanie funkcie statu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Aj napriek tym vsetkym problemom, sme s appkou a MHDckou v Presove,  aj v daka open datam dokazali, ktore su len v Presove: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5cf40389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55cf40389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Pomoct pri organizovani Dobreho Festivalu priamo v meste, kde sme pridali specialnu sekciu, ako sa dostat na akciu busom cize &gt; nezatazit dopravnu situaciu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naplno vyuzit kyvadlovku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5cf40389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5cf40389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Bola to spolupraca priamo s dopravcom v meste - kedze mame appku a celu platformu presne na to prisposobenu tak: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Uzivatelia mali dostupny vyhladavac spojov podla ich polohy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Info a navigaciu, ak pridu autom - kde je zachytne parkovisko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Navigaciu - ako sa dostanu zo zachytneho parkoviska na miesto konania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Dokonca nas zdielal aj dopravca … cize zrejme aj oni videli prinos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atd.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5cf40389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5cf40389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Podarilo sa na mtiez pripravit ticketing - nakup CL s optimalizaciou pre jednoduchost a rychlost. (tu sme uz pred spustenim) Verime, ze s tymto predajom CL nejakym sposobom zafinancujeme aj vyvoj.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V zasobniku mame vela </a:t>
            </a:r>
            <a:r>
              <a:rPr lang="en-GB">
                <a:solidFill>
                  <a:schemeClr val="dk1"/>
                </a:solidFill>
              </a:rPr>
              <a:t>dalsich napadov, funkcii alebo usecasov -  ktore mame v priprave… a nechcem o nich rozpravat, pokial su to len koncepty :)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Ale vseobecne plati  pravidlo  ..: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5cf40389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55cf40389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</a:rPr>
              <a:t>Čím viac dát je 👌 OPEN, tým viac sa otvárajú príležitosti pre business.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Preto sa teisime na kazde dalsie data ktore su otvorene :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Dakujem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5cf40389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5cf40389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5e0ccab1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5e0ccab1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 roznych platformach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5e0ccab1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5e0ccab1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 a po 5 rokoch sme MHD Prešov zmenili na projekt -  MHDAPP.sk, pod ktorý patria aj mestá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Okrem Presova  -  Kosice, ZIlina, Poprad, Martin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96ef44e32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96ef44e32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Spolu mame 45 000 aktinvych uzivatelov / mesacne</a:t>
            </a:r>
            <a:br>
              <a:rPr lang="en-GB"/>
            </a:br>
            <a:br>
              <a:rPr lang="en-GB"/>
            </a:br>
            <a:r>
              <a:rPr lang="en-GB"/>
              <a:t>To je nieco o nas. 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5e0ccab1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5e0ccab1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Prejdem na otazky, ktore p</a:t>
            </a:r>
            <a:r>
              <a:rPr lang="en-GB"/>
              <a:t>an Jankovic z MIRI zadefinoval v emaile k tomuto workshopu: (precitaj):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Odpoved na otazky: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- používatelia, čo o nich viete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asi najsirsia skupina ludi od 7 - nekonecno, kt. cestuju MHDckou, konzultujueme dokonca aj so zrakovo slabsimi uzivatelmi, kde sme optimalizovali kod, aby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Vedeli cestovat vdaka ich zvukovej citacke, ktora im prerozprava obsah aplikacie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Vdaka aktualne dostupnym Open Datam, s kt. pracujeme v projekte pre mesto Presov - ide len o tie GPS polohy … odpovedal by som jednotlivo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pomohli vám otvorené dáta rozvinúť vaše podnikanie?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nie, open data pre MHD k GPS v Presove vznikli az vdaka nam, nie my vdaka nim (vysveltim neskor)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boli ste schopní zamestnať ľud?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nie, boli sme schopni zamestnat 0 ludi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prípadne získať nejaké príjmy 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nie, povodne sme sa zameriavali na servis / UX mestskeho cestovania, pretoze ludia nie su auto, ze idu z bodu A do bodu B, ale pri mestkom cestovani je potrebny iny pristup, ako pri medzimestskej SADcke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Latku sme nastavili tak vysoko, ze uz uz sa nam to neoplati robit ako nejaky "vedlajsi projektik" vo volnom case, z nadsenia.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Aktaulne  je to pre nas nerentabilne.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Ak by sme to cele vypli - tym padom by sme ohrozili cca 45tis/aktivnych uzivatelov / obyvatlov mesacne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Preto, </a:t>
            </a:r>
            <a:r>
              <a:rPr lang="en-GB"/>
              <a:t>aktualne pracujeme na prijmoch, totalne jednoducheho ticketingu priamo v appke (nativne to podporuje len mesto KE, po 2 rokoch konzultacii a toceni sa okolo “papierov od dodavatela” u nas v Presove, verime ze sa prida aj Presov)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pomohli rozvoju inovatívnych technológií vo vašej firme?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ano, isto sme sa nieco nove naucili - hlavne vyber a kombinacia spravnych technologii - vdaka tomu sme zistili, ze sme ako SaaS platforma sme omnoho uspornejsi a flexibilnejsi, ako aktualny monopol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Viem, ze zneju tieto odpovede trochu negativne, ale taky je stav open dat - aspon co sa tyka verejnej dopravy v mestach.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Preco je to tak ?  Si povieme v dalsej casti - cim sme si museli prejst.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5e0ccab1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5e0ccab1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Ako sme sa dostali ku GPS v Prešove, keď ešte neboli k dispozícii "Open Data", alebo ako sme "vznikli", napriek tomu, že sme nemali dáta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Samozrejme, ked sme uz mali appku vonku s grafikonom, tak bolo by dobre vediet, kde sa bus nachadza.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Nasledne pre zjednodusenie cestovania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zistit meskania,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prepocitat to do realneho casu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Nemrznut alebo necakat zbytocne vonku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</a:t>
            </a:r>
            <a:r>
              <a:rPr lang="en-GB"/>
              <a:t>edze </a:t>
            </a:r>
            <a:r>
              <a:rPr b="1" lang="en-GB"/>
              <a:t>cestujem </a:t>
            </a:r>
            <a:r>
              <a:rPr lang="en-GB"/>
              <a:t>denne, takze som dobre vedel, co je potrebne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boli sme asi v takotmto stave: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96ef44e3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96ef44e3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Vedeli smer co potrebujeme, ale nevedeli sme kde to mame hladat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2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hyperlink" Target="https://eur-lex.europa.eu/legal-content/EN-SK/TXT/?from=EN&amp;uri=CELEX%3A32019L102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3" Type="http://schemas.openxmlformats.org/officeDocument/2006/relationships/image" Target="../media/image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6.png"/><Relationship Id="rId1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638" y="2352500"/>
            <a:ext cx="2040726" cy="4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900" y="89400"/>
            <a:ext cx="3243825" cy="44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type="ctrTitle"/>
          </p:nvPr>
        </p:nvSpPr>
        <p:spPr>
          <a:xfrm>
            <a:off x="3666864" y="4521600"/>
            <a:ext cx="22179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FFFF00"/>
                </a:highlight>
              </a:rPr>
              <a:t>with GPS ?</a:t>
            </a:r>
            <a:endParaRPr b="1"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0" y="1152599"/>
            <a:ext cx="9030048" cy="24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ctrTitle"/>
          </p:nvPr>
        </p:nvSpPr>
        <p:spPr>
          <a:xfrm>
            <a:off x="3806839" y="2298900"/>
            <a:ext cx="22179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 Ziadne :( </a:t>
            </a:r>
            <a:endParaRPr b="1" sz="2400">
              <a:solidFill>
                <a:srgbClr val="000000"/>
              </a:solidFill>
              <a:highlight>
                <a:srgbClr val="FF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ctrTitle"/>
          </p:nvPr>
        </p:nvSpPr>
        <p:spPr>
          <a:xfrm>
            <a:off x="2925149" y="2298900"/>
            <a:ext cx="37299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Stretnutie s DPMP a.s.</a:t>
            </a:r>
            <a:endParaRPr i="1" sz="24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225" y="369880"/>
            <a:ext cx="4401725" cy="44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25" y="420725"/>
            <a:ext cx="8445750" cy="41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>
            <p:ph type="ctrTitle"/>
          </p:nvPr>
        </p:nvSpPr>
        <p:spPr>
          <a:xfrm>
            <a:off x="2518439" y="2150400"/>
            <a:ext cx="22179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FFFF00"/>
                </a:highlight>
              </a:rPr>
              <a:t> GPS ?</a:t>
            </a:r>
            <a:endParaRPr b="1"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81" name="Google Shape;181;p27"/>
          <p:cNvSpPr txBox="1"/>
          <p:nvPr>
            <p:ph type="ctrTitle"/>
          </p:nvPr>
        </p:nvSpPr>
        <p:spPr>
          <a:xfrm>
            <a:off x="6128589" y="1571250"/>
            <a:ext cx="22179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FFFF00"/>
                </a:highlight>
              </a:rPr>
              <a:t> GPS ?</a:t>
            </a:r>
            <a:endParaRPr b="1"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82" name="Google Shape;182;p27"/>
          <p:cNvSpPr txBox="1"/>
          <p:nvPr>
            <p:ph type="ctrTitle"/>
          </p:nvPr>
        </p:nvSpPr>
        <p:spPr>
          <a:xfrm>
            <a:off x="2243189" y="1190100"/>
            <a:ext cx="22179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FFFF00"/>
                </a:highlight>
              </a:rPr>
              <a:t> GPS ?</a:t>
            </a:r>
            <a:endParaRPr b="1"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83" name="Google Shape;183;p27"/>
          <p:cNvSpPr txBox="1"/>
          <p:nvPr>
            <p:ph type="ctrTitle"/>
          </p:nvPr>
        </p:nvSpPr>
        <p:spPr>
          <a:xfrm>
            <a:off x="5736714" y="610950"/>
            <a:ext cx="22179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FFFF00"/>
                </a:highlight>
              </a:rPr>
              <a:t> GPS ?</a:t>
            </a:r>
            <a:endParaRPr b="1"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84" name="Google Shape;184;p27"/>
          <p:cNvSpPr txBox="1"/>
          <p:nvPr>
            <p:ph type="ctrTitle"/>
          </p:nvPr>
        </p:nvSpPr>
        <p:spPr>
          <a:xfrm>
            <a:off x="3524039" y="420725"/>
            <a:ext cx="22179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highlight>
                  <a:srgbClr val="FFFF00"/>
                </a:highlight>
              </a:rPr>
              <a:t> GPS ?</a:t>
            </a:r>
            <a:endParaRPr b="1"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540" y="29029"/>
            <a:ext cx="5460224" cy="501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39" y="152400"/>
            <a:ext cx="235495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296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875" y="887190"/>
            <a:ext cx="6297624" cy="390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>
            <p:ph type="ctrTitle"/>
          </p:nvPr>
        </p:nvSpPr>
        <p:spPr>
          <a:xfrm>
            <a:off x="1736625" y="106900"/>
            <a:ext cx="6255000" cy="62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Dostupnost GPS dat   </a:t>
            </a:r>
            <a:r>
              <a:rPr b="1" lang="en-GB" sz="2400">
                <a:solidFill>
                  <a:srgbClr val="000000"/>
                </a:solidFill>
                <a:highlight>
                  <a:srgbClr val="FF0000"/>
                </a:highlight>
              </a:rPr>
              <a:t>(not Open Data)</a:t>
            </a:r>
            <a:endParaRPr b="1" sz="2400">
              <a:solidFill>
                <a:srgbClr val="000000"/>
              </a:solidFill>
              <a:highlight>
                <a:srgbClr val="FF0000"/>
              </a:highlight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875" y="152400"/>
            <a:ext cx="521787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2517850" y="1896450"/>
            <a:ext cx="389700" cy="1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cxnSp>
        <p:nvCxnSpPr>
          <p:cNvPr id="212" name="Google Shape;212;p31"/>
          <p:cNvCxnSpPr>
            <a:endCxn id="211" idx="1"/>
          </p:cNvCxnSpPr>
          <p:nvPr/>
        </p:nvCxnSpPr>
        <p:spPr>
          <a:xfrm>
            <a:off x="1482850" y="1969200"/>
            <a:ext cx="1035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975" y="209137"/>
            <a:ext cx="2795550" cy="41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007225" y="824963"/>
            <a:ext cx="36870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Matej Lukac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FFFFFF"/>
                </a:solidFill>
              </a:rPr>
              <a:t>Job</a:t>
            </a:r>
            <a:r>
              <a:rPr i="1" lang="en-GB">
                <a:solidFill>
                  <a:srgbClr val="FFFFFF"/>
                </a:solidFill>
              </a:rPr>
              <a:t>: </a:t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dizajn UX / UI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FFFFFF"/>
                </a:solidFill>
              </a:rPr>
              <a:t>Zaujimam sa</a:t>
            </a:r>
            <a:r>
              <a:rPr i="1" lang="en-GB">
                <a:solidFill>
                  <a:srgbClr val="FFFFFF"/>
                </a:solidFill>
              </a:rPr>
              <a:t>:</a:t>
            </a:r>
            <a:endParaRPr i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flow, procesy a ich optimalizaciu - zjednodusovanie vdaka technologiam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FFFFFF"/>
                </a:solidFill>
              </a:rPr>
              <a:t>Ine znamenie:</a:t>
            </a:r>
            <a:endParaRPr b="1" i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15 rokov jazdim len MHD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14"/>
          <p:cNvGrpSpPr/>
          <p:nvPr/>
        </p:nvGrpSpPr>
        <p:grpSpPr>
          <a:xfrm>
            <a:off x="5106703" y="1899516"/>
            <a:ext cx="1065594" cy="221637"/>
            <a:chOff x="238125" y="2105650"/>
            <a:chExt cx="7142050" cy="1485500"/>
          </a:xfrm>
        </p:grpSpPr>
        <p:sp>
          <p:nvSpPr>
            <p:cNvPr id="62" name="Google Shape;62;p14"/>
            <p:cNvSpPr/>
            <p:nvPr/>
          </p:nvSpPr>
          <p:spPr>
            <a:xfrm>
              <a:off x="238125" y="2105650"/>
              <a:ext cx="1485500" cy="1485500"/>
            </a:xfrm>
            <a:custGeom>
              <a:rect b="b" l="l" r="r" t="t"/>
              <a:pathLst>
                <a:path extrusionOk="0" h="59420" w="59420">
                  <a:moveTo>
                    <a:pt x="29698" y="4070"/>
                  </a:moveTo>
                  <a:cubicBezTo>
                    <a:pt x="36702" y="4070"/>
                    <a:pt x="43388" y="6686"/>
                    <a:pt x="48049" y="11347"/>
                  </a:cubicBezTo>
                  <a:cubicBezTo>
                    <a:pt x="52711" y="16009"/>
                    <a:pt x="55622" y="22717"/>
                    <a:pt x="55622" y="29698"/>
                  </a:cubicBezTo>
                  <a:cubicBezTo>
                    <a:pt x="55622" y="36679"/>
                    <a:pt x="52711" y="43388"/>
                    <a:pt x="48049" y="48049"/>
                  </a:cubicBezTo>
                  <a:cubicBezTo>
                    <a:pt x="43388" y="52711"/>
                    <a:pt x="36702" y="55326"/>
                    <a:pt x="29698" y="55326"/>
                  </a:cubicBezTo>
                  <a:cubicBezTo>
                    <a:pt x="22717" y="55326"/>
                    <a:pt x="16009" y="52711"/>
                    <a:pt x="11347" y="48049"/>
                  </a:cubicBezTo>
                  <a:cubicBezTo>
                    <a:pt x="6708" y="43388"/>
                    <a:pt x="4070" y="36679"/>
                    <a:pt x="4070" y="29698"/>
                  </a:cubicBezTo>
                  <a:cubicBezTo>
                    <a:pt x="4070" y="22717"/>
                    <a:pt x="6708" y="16009"/>
                    <a:pt x="11347" y="11347"/>
                  </a:cubicBezTo>
                  <a:lnTo>
                    <a:pt x="8732" y="8732"/>
                  </a:lnTo>
                  <a:lnTo>
                    <a:pt x="8732" y="8732"/>
                  </a:lnTo>
                  <a:lnTo>
                    <a:pt x="11370" y="11347"/>
                  </a:lnTo>
                  <a:cubicBezTo>
                    <a:pt x="16009" y="6686"/>
                    <a:pt x="22717" y="4070"/>
                    <a:pt x="29698" y="4070"/>
                  </a:cubicBezTo>
                  <a:close/>
                  <a:moveTo>
                    <a:pt x="29698" y="0"/>
                  </a:moveTo>
                  <a:cubicBezTo>
                    <a:pt x="21557" y="0"/>
                    <a:pt x="13985" y="3502"/>
                    <a:pt x="8732" y="8732"/>
                  </a:cubicBezTo>
                  <a:cubicBezTo>
                    <a:pt x="3502" y="13962"/>
                    <a:pt x="0" y="21535"/>
                    <a:pt x="0" y="29698"/>
                  </a:cubicBezTo>
                  <a:cubicBezTo>
                    <a:pt x="0" y="37862"/>
                    <a:pt x="3502" y="45434"/>
                    <a:pt x="8732" y="50664"/>
                  </a:cubicBezTo>
                  <a:cubicBezTo>
                    <a:pt x="13985" y="55917"/>
                    <a:pt x="21557" y="59419"/>
                    <a:pt x="29698" y="59419"/>
                  </a:cubicBezTo>
                  <a:lnTo>
                    <a:pt x="29698" y="59397"/>
                  </a:lnTo>
                  <a:cubicBezTo>
                    <a:pt x="37862" y="59397"/>
                    <a:pt x="45434" y="55917"/>
                    <a:pt x="50665" y="50664"/>
                  </a:cubicBezTo>
                  <a:cubicBezTo>
                    <a:pt x="55917" y="45434"/>
                    <a:pt x="59419" y="37862"/>
                    <a:pt x="59419" y="29698"/>
                  </a:cubicBezTo>
                  <a:cubicBezTo>
                    <a:pt x="59419" y="21535"/>
                    <a:pt x="55917" y="13985"/>
                    <a:pt x="50665" y="8732"/>
                  </a:cubicBezTo>
                  <a:cubicBezTo>
                    <a:pt x="45434" y="3502"/>
                    <a:pt x="37862" y="0"/>
                    <a:pt x="29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651400" y="2396700"/>
              <a:ext cx="456550" cy="895975"/>
            </a:xfrm>
            <a:custGeom>
              <a:rect b="b" l="l" r="r" t="t"/>
              <a:pathLst>
                <a:path extrusionOk="0" h="35839" w="18262">
                  <a:moveTo>
                    <a:pt x="1" y="1"/>
                  </a:moveTo>
                  <a:lnTo>
                    <a:pt x="1" y="35543"/>
                  </a:lnTo>
                  <a:lnTo>
                    <a:pt x="8392" y="35839"/>
                  </a:lnTo>
                  <a:lnTo>
                    <a:pt x="8392" y="9324"/>
                  </a:lnTo>
                  <a:lnTo>
                    <a:pt x="18261" y="9324"/>
                  </a:lnTo>
                  <a:lnTo>
                    <a:pt x="18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890750" y="2651400"/>
              <a:ext cx="441750" cy="640725"/>
            </a:xfrm>
            <a:custGeom>
              <a:rect b="b" l="l" r="r" t="t"/>
              <a:pathLst>
                <a:path extrusionOk="0" h="25629" w="17670">
                  <a:moveTo>
                    <a:pt x="0" y="0"/>
                  </a:moveTo>
                  <a:lnTo>
                    <a:pt x="0" y="25628"/>
                  </a:lnTo>
                  <a:lnTo>
                    <a:pt x="17669" y="25628"/>
                  </a:lnTo>
                  <a:lnTo>
                    <a:pt x="17669" y="16305"/>
                  </a:lnTo>
                  <a:lnTo>
                    <a:pt x="8687" y="16305"/>
                  </a:lnTo>
                  <a:lnTo>
                    <a:pt x="86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261400" y="2496775"/>
              <a:ext cx="2412725" cy="625350"/>
            </a:xfrm>
            <a:custGeom>
              <a:rect b="b" l="l" r="r" t="t"/>
              <a:pathLst>
                <a:path extrusionOk="0" h="25014" w="96509">
                  <a:moveTo>
                    <a:pt x="39954" y="1137"/>
                  </a:moveTo>
                  <a:lnTo>
                    <a:pt x="39954" y="4844"/>
                  </a:lnTo>
                  <a:lnTo>
                    <a:pt x="44502" y="4844"/>
                  </a:lnTo>
                  <a:lnTo>
                    <a:pt x="44502" y="1137"/>
                  </a:lnTo>
                  <a:close/>
                  <a:moveTo>
                    <a:pt x="71017" y="1137"/>
                  </a:moveTo>
                  <a:lnTo>
                    <a:pt x="71017" y="4844"/>
                  </a:lnTo>
                  <a:lnTo>
                    <a:pt x="75565" y="4844"/>
                  </a:lnTo>
                  <a:lnTo>
                    <a:pt x="75565" y="1137"/>
                  </a:lnTo>
                  <a:close/>
                  <a:moveTo>
                    <a:pt x="23036" y="8937"/>
                  </a:moveTo>
                  <a:cubicBezTo>
                    <a:pt x="24059" y="8937"/>
                    <a:pt x="24878" y="9232"/>
                    <a:pt x="25492" y="9892"/>
                  </a:cubicBezTo>
                  <a:cubicBezTo>
                    <a:pt x="26015" y="10551"/>
                    <a:pt x="26333" y="11438"/>
                    <a:pt x="26333" y="12575"/>
                  </a:cubicBezTo>
                  <a:cubicBezTo>
                    <a:pt x="26333" y="13780"/>
                    <a:pt x="26015" y="14690"/>
                    <a:pt x="25492" y="15281"/>
                  </a:cubicBezTo>
                  <a:cubicBezTo>
                    <a:pt x="24878" y="15941"/>
                    <a:pt x="24059" y="16236"/>
                    <a:pt x="23036" y="16236"/>
                  </a:cubicBezTo>
                  <a:cubicBezTo>
                    <a:pt x="21990" y="16236"/>
                    <a:pt x="21262" y="15941"/>
                    <a:pt x="20648" y="15281"/>
                  </a:cubicBezTo>
                  <a:cubicBezTo>
                    <a:pt x="20034" y="14690"/>
                    <a:pt x="19830" y="13780"/>
                    <a:pt x="19830" y="12575"/>
                  </a:cubicBezTo>
                  <a:cubicBezTo>
                    <a:pt x="19830" y="11393"/>
                    <a:pt x="20034" y="10483"/>
                    <a:pt x="20648" y="9892"/>
                  </a:cubicBezTo>
                  <a:cubicBezTo>
                    <a:pt x="21262" y="9232"/>
                    <a:pt x="21990" y="8937"/>
                    <a:pt x="23036" y="8937"/>
                  </a:cubicBezTo>
                  <a:close/>
                  <a:moveTo>
                    <a:pt x="0" y="5867"/>
                  </a:moveTo>
                  <a:lnTo>
                    <a:pt x="0" y="19238"/>
                  </a:lnTo>
                  <a:lnTo>
                    <a:pt x="4344" y="19238"/>
                  </a:lnTo>
                  <a:lnTo>
                    <a:pt x="4344" y="9164"/>
                  </a:lnTo>
                  <a:lnTo>
                    <a:pt x="6913" y="9164"/>
                  </a:lnTo>
                  <a:cubicBezTo>
                    <a:pt x="7846" y="9164"/>
                    <a:pt x="8482" y="9278"/>
                    <a:pt x="8687" y="9528"/>
                  </a:cubicBezTo>
                  <a:cubicBezTo>
                    <a:pt x="8983" y="9778"/>
                    <a:pt x="9096" y="10369"/>
                    <a:pt x="9096" y="11256"/>
                  </a:cubicBezTo>
                  <a:lnTo>
                    <a:pt x="9096" y="19238"/>
                  </a:lnTo>
                  <a:lnTo>
                    <a:pt x="13417" y="19238"/>
                  </a:lnTo>
                  <a:lnTo>
                    <a:pt x="13417" y="10847"/>
                  </a:lnTo>
                  <a:cubicBezTo>
                    <a:pt x="13417" y="9119"/>
                    <a:pt x="12917" y="7845"/>
                    <a:pt x="11984" y="7072"/>
                  </a:cubicBezTo>
                  <a:cubicBezTo>
                    <a:pt x="10938" y="6276"/>
                    <a:pt x="9392" y="5867"/>
                    <a:pt x="7232" y="5867"/>
                  </a:cubicBezTo>
                  <a:close/>
                  <a:moveTo>
                    <a:pt x="32837" y="1137"/>
                  </a:moveTo>
                  <a:lnTo>
                    <a:pt x="32837" y="19238"/>
                  </a:lnTo>
                  <a:lnTo>
                    <a:pt x="37157" y="19238"/>
                  </a:lnTo>
                  <a:lnTo>
                    <a:pt x="37157" y="1137"/>
                  </a:lnTo>
                  <a:close/>
                  <a:moveTo>
                    <a:pt x="39954" y="5867"/>
                  </a:moveTo>
                  <a:lnTo>
                    <a:pt x="39954" y="19238"/>
                  </a:lnTo>
                  <a:lnTo>
                    <a:pt x="44502" y="19238"/>
                  </a:lnTo>
                  <a:lnTo>
                    <a:pt x="44502" y="5867"/>
                  </a:lnTo>
                  <a:close/>
                  <a:moveTo>
                    <a:pt x="47277" y="5867"/>
                  </a:moveTo>
                  <a:lnTo>
                    <a:pt x="47277" y="19238"/>
                  </a:lnTo>
                  <a:lnTo>
                    <a:pt x="51506" y="19238"/>
                  </a:lnTo>
                  <a:lnTo>
                    <a:pt x="51506" y="9164"/>
                  </a:lnTo>
                  <a:lnTo>
                    <a:pt x="55327" y="9164"/>
                  </a:lnTo>
                  <a:lnTo>
                    <a:pt x="55327" y="19238"/>
                  </a:lnTo>
                  <a:lnTo>
                    <a:pt x="59670" y="19238"/>
                  </a:lnTo>
                  <a:lnTo>
                    <a:pt x="59670" y="9164"/>
                  </a:lnTo>
                  <a:lnTo>
                    <a:pt x="61421" y="9164"/>
                  </a:lnTo>
                  <a:cubicBezTo>
                    <a:pt x="62353" y="9164"/>
                    <a:pt x="62876" y="9278"/>
                    <a:pt x="63172" y="9596"/>
                  </a:cubicBezTo>
                  <a:cubicBezTo>
                    <a:pt x="63377" y="9824"/>
                    <a:pt x="63581" y="10369"/>
                    <a:pt x="63581" y="11256"/>
                  </a:cubicBezTo>
                  <a:lnTo>
                    <a:pt x="63581" y="19238"/>
                  </a:lnTo>
                  <a:lnTo>
                    <a:pt x="67811" y="19238"/>
                  </a:lnTo>
                  <a:lnTo>
                    <a:pt x="67811" y="10847"/>
                  </a:lnTo>
                  <a:cubicBezTo>
                    <a:pt x="67811" y="9119"/>
                    <a:pt x="67402" y="7845"/>
                    <a:pt x="66378" y="7072"/>
                  </a:cubicBezTo>
                  <a:cubicBezTo>
                    <a:pt x="65446" y="6276"/>
                    <a:pt x="63900" y="5867"/>
                    <a:pt x="61739" y="5867"/>
                  </a:cubicBezTo>
                  <a:close/>
                  <a:moveTo>
                    <a:pt x="71017" y="5867"/>
                  </a:moveTo>
                  <a:lnTo>
                    <a:pt x="71017" y="19238"/>
                  </a:lnTo>
                  <a:lnTo>
                    <a:pt x="75565" y="19238"/>
                  </a:lnTo>
                  <a:lnTo>
                    <a:pt x="75565" y="5867"/>
                  </a:lnTo>
                  <a:close/>
                  <a:moveTo>
                    <a:pt x="79476" y="1137"/>
                  </a:moveTo>
                  <a:lnTo>
                    <a:pt x="79476" y="5867"/>
                  </a:lnTo>
                  <a:lnTo>
                    <a:pt x="76907" y="5867"/>
                  </a:lnTo>
                  <a:lnTo>
                    <a:pt x="76907" y="8937"/>
                  </a:lnTo>
                  <a:lnTo>
                    <a:pt x="79476" y="8937"/>
                  </a:lnTo>
                  <a:lnTo>
                    <a:pt x="79476" y="14986"/>
                  </a:lnTo>
                  <a:cubicBezTo>
                    <a:pt x="79476" y="16305"/>
                    <a:pt x="79886" y="17396"/>
                    <a:pt x="80613" y="18101"/>
                  </a:cubicBezTo>
                  <a:cubicBezTo>
                    <a:pt x="81455" y="18874"/>
                    <a:pt x="82569" y="19238"/>
                    <a:pt x="84024" y="19238"/>
                  </a:cubicBezTo>
                  <a:lnTo>
                    <a:pt x="87640" y="19238"/>
                  </a:lnTo>
                  <a:lnTo>
                    <a:pt x="87640" y="16191"/>
                  </a:lnTo>
                  <a:lnTo>
                    <a:pt x="85889" y="16191"/>
                  </a:lnTo>
                  <a:cubicBezTo>
                    <a:pt x="85048" y="16191"/>
                    <a:pt x="84548" y="16077"/>
                    <a:pt x="84229" y="15713"/>
                  </a:cubicBezTo>
                  <a:cubicBezTo>
                    <a:pt x="83911" y="15418"/>
                    <a:pt x="83820" y="14804"/>
                    <a:pt x="83820" y="13917"/>
                  </a:cubicBezTo>
                  <a:lnTo>
                    <a:pt x="83820" y="8937"/>
                  </a:lnTo>
                  <a:lnTo>
                    <a:pt x="87640" y="8937"/>
                  </a:lnTo>
                  <a:lnTo>
                    <a:pt x="87640" y="5867"/>
                  </a:lnTo>
                  <a:lnTo>
                    <a:pt x="83820" y="5867"/>
                  </a:lnTo>
                  <a:lnTo>
                    <a:pt x="83820" y="1137"/>
                  </a:lnTo>
                  <a:close/>
                  <a:moveTo>
                    <a:pt x="23036" y="5617"/>
                  </a:moveTo>
                  <a:cubicBezTo>
                    <a:pt x="20762" y="5617"/>
                    <a:pt x="18784" y="6276"/>
                    <a:pt x="17442" y="7550"/>
                  </a:cubicBezTo>
                  <a:cubicBezTo>
                    <a:pt x="16009" y="8800"/>
                    <a:pt x="15395" y="10483"/>
                    <a:pt x="15395" y="12575"/>
                  </a:cubicBezTo>
                  <a:cubicBezTo>
                    <a:pt x="15395" y="14690"/>
                    <a:pt x="16009" y="16373"/>
                    <a:pt x="17442" y="17623"/>
                  </a:cubicBezTo>
                  <a:cubicBezTo>
                    <a:pt x="18784" y="18874"/>
                    <a:pt x="20762" y="19488"/>
                    <a:pt x="23036" y="19488"/>
                  </a:cubicBezTo>
                  <a:cubicBezTo>
                    <a:pt x="25401" y="19488"/>
                    <a:pt x="27266" y="18874"/>
                    <a:pt x="28698" y="17555"/>
                  </a:cubicBezTo>
                  <a:cubicBezTo>
                    <a:pt x="30040" y="16305"/>
                    <a:pt x="30768" y="14690"/>
                    <a:pt x="30768" y="12575"/>
                  </a:cubicBezTo>
                  <a:cubicBezTo>
                    <a:pt x="30768" y="10483"/>
                    <a:pt x="30040" y="8800"/>
                    <a:pt x="28698" y="7550"/>
                  </a:cubicBezTo>
                  <a:cubicBezTo>
                    <a:pt x="27266" y="6276"/>
                    <a:pt x="25401" y="5617"/>
                    <a:pt x="23036" y="5617"/>
                  </a:cubicBezTo>
                  <a:close/>
                  <a:moveTo>
                    <a:pt x="93325" y="0"/>
                  </a:moveTo>
                  <a:lnTo>
                    <a:pt x="93325" y="25014"/>
                  </a:lnTo>
                  <a:lnTo>
                    <a:pt x="96509" y="25014"/>
                  </a:lnTo>
                  <a:lnTo>
                    <a:pt x="96509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811675" y="2574650"/>
              <a:ext cx="2568500" cy="469025"/>
            </a:xfrm>
            <a:custGeom>
              <a:rect b="b" l="l" r="r" t="t"/>
              <a:pathLst>
                <a:path extrusionOk="0" h="18761" w="102740">
                  <a:moveTo>
                    <a:pt x="87481" y="3139"/>
                  </a:moveTo>
                  <a:cubicBezTo>
                    <a:pt x="88209" y="3139"/>
                    <a:pt x="88732" y="3320"/>
                    <a:pt x="89050" y="3662"/>
                  </a:cubicBezTo>
                  <a:cubicBezTo>
                    <a:pt x="89369" y="4025"/>
                    <a:pt x="89460" y="4685"/>
                    <a:pt x="89460" y="5617"/>
                  </a:cubicBezTo>
                  <a:cubicBezTo>
                    <a:pt x="89460" y="6686"/>
                    <a:pt x="89369" y="7459"/>
                    <a:pt x="89050" y="7823"/>
                  </a:cubicBezTo>
                  <a:cubicBezTo>
                    <a:pt x="88732" y="8164"/>
                    <a:pt x="88118" y="8346"/>
                    <a:pt x="87277" y="8346"/>
                  </a:cubicBezTo>
                  <a:lnTo>
                    <a:pt x="86867" y="8346"/>
                  </a:lnTo>
                  <a:lnTo>
                    <a:pt x="86867" y="3139"/>
                  </a:lnTo>
                  <a:close/>
                  <a:moveTo>
                    <a:pt x="66606" y="3139"/>
                  </a:moveTo>
                  <a:cubicBezTo>
                    <a:pt x="67447" y="3139"/>
                    <a:pt x="68061" y="3320"/>
                    <a:pt x="68380" y="3662"/>
                  </a:cubicBezTo>
                  <a:cubicBezTo>
                    <a:pt x="68698" y="4025"/>
                    <a:pt x="68789" y="4685"/>
                    <a:pt x="68789" y="5572"/>
                  </a:cubicBezTo>
                  <a:cubicBezTo>
                    <a:pt x="68789" y="6754"/>
                    <a:pt x="68698" y="7459"/>
                    <a:pt x="68380" y="7868"/>
                  </a:cubicBezTo>
                  <a:cubicBezTo>
                    <a:pt x="68061" y="8232"/>
                    <a:pt x="67447" y="8414"/>
                    <a:pt x="66492" y="8414"/>
                  </a:cubicBezTo>
                  <a:lnTo>
                    <a:pt x="65969" y="8414"/>
                  </a:lnTo>
                  <a:lnTo>
                    <a:pt x="65969" y="3139"/>
                  </a:lnTo>
                  <a:close/>
                  <a:moveTo>
                    <a:pt x="3867" y="3139"/>
                  </a:moveTo>
                  <a:cubicBezTo>
                    <a:pt x="4685" y="3139"/>
                    <a:pt x="5208" y="3320"/>
                    <a:pt x="5527" y="3616"/>
                  </a:cubicBezTo>
                  <a:cubicBezTo>
                    <a:pt x="5845" y="3957"/>
                    <a:pt x="5936" y="4548"/>
                    <a:pt x="5936" y="5503"/>
                  </a:cubicBezTo>
                  <a:lnTo>
                    <a:pt x="5936" y="12735"/>
                  </a:lnTo>
                  <a:cubicBezTo>
                    <a:pt x="5936" y="13849"/>
                    <a:pt x="5845" y="14622"/>
                    <a:pt x="5436" y="15031"/>
                  </a:cubicBezTo>
                  <a:cubicBezTo>
                    <a:pt x="5117" y="15441"/>
                    <a:pt x="4594" y="15623"/>
                    <a:pt x="3753" y="15623"/>
                  </a:cubicBezTo>
                  <a:lnTo>
                    <a:pt x="3344" y="15623"/>
                  </a:lnTo>
                  <a:lnTo>
                    <a:pt x="3344" y="3139"/>
                  </a:lnTo>
                  <a:close/>
                  <a:moveTo>
                    <a:pt x="55236" y="2775"/>
                  </a:moveTo>
                  <a:cubicBezTo>
                    <a:pt x="55736" y="2775"/>
                    <a:pt x="56055" y="2957"/>
                    <a:pt x="56373" y="3320"/>
                  </a:cubicBezTo>
                  <a:cubicBezTo>
                    <a:pt x="56487" y="3662"/>
                    <a:pt x="56691" y="4321"/>
                    <a:pt x="56691" y="5208"/>
                  </a:cubicBezTo>
                  <a:lnTo>
                    <a:pt x="56691" y="13622"/>
                  </a:lnTo>
                  <a:cubicBezTo>
                    <a:pt x="56691" y="14508"/>
                    <a:pt x="56487" y="15145"/>
                    <a:pt x="56373" y="15509"/>
                  </a:cubicBezTo>
                  <a:cubicBezTo>
                    <a:pt x="56055" y="15873"/>
                    <a:pt x="55736" y="16032"/>
                    <a:pt x="55236" y="16032"/>
                  </a:cubicBezTo>
                  <a:cubicBezTo>
                    <a:pt x="54804" y="16032"/>
                    <a:pt x="54486" y="15873"/>
                    <a:pt x="54190" y="15509"/>
                  </a:cubicBezTo>
                  <a:cubicBezTo>
                    <a:pt x="54076" y="15145"/>
                    <a:pt x="53872" y="14554"/>
                    <a:pt x="53872" y="13622"/>
                  </a:cubicBezTo>
                  <a:lnTo>
                    <a:pt x="53872" y="5208"/>
                  </a:lnTo>
                  <a:cubicBezTo>
                    <a:pt x="53872" y="4321"/>
                    <a:pt x="54076" y="3662"/>
                    <a:pt x="54190" y="3320"/>
                  </a:cubicBezTo>
                  <a:cubicBezTo>
                    <a:pt x="54486" y="2957"/>
                    <a:pt x="54804" y="2775"/>
                    <a:pt x="55236" y="2775"/>
                  </a:cubicBezTo>
                  <a:close/>
                  <a:moveTo>
                    <a:pt x="1" y="410"/>
                  </a:moveTo>
                  <a:lnTo>
                    <a:pt x="1" y="18397"/>
                  </a:lnTo>
                  <a:lnTo>
                    <a:pt x="4276" y="18397"/>
                  </a:lnTo>
                  <a:cubicBezTo>
                    <a:pt x="6050" y="18397"/>
                    <a:pt x="7300" y="17988"/>
                    <a:pt x="8142" y="17169"/>
                  </a:cubicBezTo>
                  <a:cubicBezTo>
                    <a:pt x="8869" y="16396"/>
                    <a:pt x="9279" y="15100"/>
                    <a:pt x="9279" y="13371"/>
                  </a:cubicBezTo>
                  <a:lnTo>
                    <a:pt x="9279" y="5572"/>
                  </a:lnTo>
                  <a:cubicBezTo>
                    <a:pt x="9279" y="3662"/>
                    <a:pt x="8869" y="2365"/>
                    <a:pt x="7937" y="1592"/>
                  </a:cubicBezTo>
                  <a:cubicBezTo>
                    <a:pt x="7096" y="819"/>
                    <a:pt x="5527" y="410"/>
                    <a:pt x="3230" y="410"/>
                  </a:cubicBezTo>
                  <a:close/>
                  <a:moveTo>
                    <a:pt x="11894" y="410"/>
                  </a:moveTo>
                  <a:lnTo>
                    <a:pt x="11894" y="18397"/>
                  </a:lnTo>
                  <a:lnTo>
                    <a:pt x="20148" y="18397"/>
                  </a:lnTo>
                  <a:lnTo>
                    <a:pt x="20148" y="15577"/>
                  </a:lnTo>
                  <a:lnTo>
                    <a:pt x="15146" y="15577"/>
                  </a:lnTo>
                  <a:lnTo>
                    <a:pt x="15146" y="10483"/>
                  </a:lnTo>
                  <a:lnTo>
                    <a:pt x="18693" y="10483"/>
                  </a:lnTo>
                  <a:lnTo>
                    <a:pt x="18693" y="7641"/>
                  </a:lnTo>
                  <a:lnTo>
                    <a:pt x="15146" y="7641"/>
                  </a:lnTo>
                  <a:lnTo>
                    <a:pt x="15146" y="3252"/>
                  </a:lnTo>
                  <a:lnTo>
                    <a:pt x="19739" y="3252"/>
                  </a:lnTo>
                  <a:lnTo>
                    <a:pt x="19739" y="410"/>
                  </a:lnTo>
                  <a:close/>
                  <a:moveTo>
                    <a:pt x="20467" y="410"/>
                  </a:moveTo>
                  <a:lnTo>
                    <a:pt x="23696" y="18397"/>
                  </a:lnTo>
                  <a:lnTo>
                    <a:pt x="26925" y="18397"/>
                  </a:lnTo>
                  <a:lnTo>
                    <a:pt x="30063" y="410"/>
                  </a:lnTo>
                  <a:lnTo>
                    <a:pt x="26834" y="410"/>
                  </a:lnTo>
                  <a:lnTo>
                    <a:pt x="25583" y="9642"/>
                  </a:lnTo>
                  <a:cubicBezTo>
                    <a:pt x="25583" y="10495"/>
                    <a:pt x="25373" y="11410"/>
                    <a:pt x="25276" y="12470"/>
                  </a:cubicBezTo>
                  <a:lnTo>
                    <a:pt x="25276" y="12470"/>
                  </a:lnTo>
                  <a:cubicBezTo>
                    <a:pt x="25169" y="11635"/>
                    <a:pt x="25008" y="10692"/>
                    <a:pt x="24833" y="9642"/>
                  </a:cubicBezTo>
                  <a:lnTo>
                    <a:pt x="23582" y="410"/>
                  </a:lnTo>
                  <a:close/>
                  <a:moveTo>
                    <a:pt x="31427" y="410"/>
                  </a:moveTo>
                  <a:lnTo>
                    <a:pt x="31427" y="18397"/>
                  </a:lnTo>
                  <a:lnTo>
                    <a:pt x="39773" y="18397"/>
                  </a:lnTo>
                  <a:lnTo>
                    <a:pt x="39773" y="15577"/>
                  </a:lnTo>
                  <a:lnTo>
                    <a:pt x="34770" y="15577"/>
                  </a:lnTo>
                  <a:lnTo>
                    <a:pt x="34770" y="10483"/>
                  </a:lnTo>
                  <a:lnTo>
                    <a:pt x="38318" y="10483"/>
                  </a:lnTo>
                  <a:lnTo>
                    <a:pt x="38318" y="7641"/>
                  </a:lnTo>
                  <a:lnTo>
                    <a:pt x="34770" y="7641"/>
                  </a:lnTo>
                  <a:lnTo>
                    <a:pt x="34770" y="3252"/>
                  </a:lnTo>
                  <a:lnTo>
                    <a:pt x="39364" y="3252"/>
                  </a:lnTo>
                  <a:lnTo>
                    <a:pt x="39364" y="410"/>
                  </a:lnTo>
                  <a:close/>
                  <a:moveTo>
                    <a:pt x="41228" y="410"/>
                  </a:moveTo>
                  <a:lnTo>
                    <a:pt x="41228" y="18397"/>
                  </a:lnTo>
                  <a:lnTo>
                    <a:pt x="49483" y="18397"/>
                  </a:lnTo>
                  <a:lnTo>
                    <a:pt x="49483" y="15509"/>
                  </a:lnTo>
                  <a:lnTo>
                    <a:pt x="44571" y="15509"/>
                  </a:lnTo>
                  <a:lnTo>
                    <a:pt x="44571" y="410"/>
                  </a:lnTo>
                  <a:close/>
                  <a:moveTo>
                    <a:pt x="62627" y="410"/>
                  </a:moveTo>
                  <a:lnTo>
                    <a:pt x="62627" y="18397"/>
                  </a:lnTo>
                  <a:lnTo>
                    <a:pt x="65969" y="18397"/>
                  </a:lnTo>
                  <a:lnTo>
                    <a:pt x="65969" y="11120"/>
                  </a:lnTo>
                  <a:lnTo>
                    <a:pt x="66811" y="11120"/>
                  </a:lnTo>
                  <a:cubicBezTo>
                    <a:pt x="68698" y="11120"/>
                    <a:pt x="70040" y="10711"/>
                    <a:pt x="70995" y="9824"/>
                  </a:cubicBezTo>
                  <a:cubicBezTo>
                    <a:pt x="71723" y="9005"/>
                    <a:pt x="72246" y="7573"/>
                    <a:pt x="72246" y="5685"/>
                  </a:cubicBezTo>
                  <a:cubicBezTo>
                    <a:pt x="72246" y="3730"/>
                    <a:pt x="71723" y="2365"/>
                    <a:pt x="70995" y="1592"/>
                  </a:cubicBezTo>
                  <a:cubicBezTo>
                    <a:pt x="70040" y="819"/>
                    <a:pt x="68493" y="410"/>
                    <a:pt x="66288" y="410"/>
                  </a:cubicBezTo>
                  <a:close/>
                  <a:moveTo>
                    <a:pt x="73815" y="410"/>
                  </a:moveTo>
                  <a:lnTo>
                    <a:pt x="73815" y="18397"/>
                  </a:lnTo>
                  <a:lnTo>
                    <a:pt x="82160" y="18397"/>
                  </a:lnTo>
                  <a:lnTo>
                    <a:pt x="82160" y="15577"/>
                  </a:lnTo>
                  <a:lnTo>
                    <a:pt x="77157" y="15577"/>
                  </a:lnTo>
                  <a:lnTo>
                    <a:pt x="77157" y="10483"/>
                  </a:lnTo>
                  <a:lnTo>
                    <a:pt x="80705" y="10483"/>
                  </a:lnTo>
                  <a:lnTo>
                    <a:pt x="80705" y="7641"/>
                  </a:lnTo>
                  <a:lnTo>
                    <a:pt x="77157" y="7641"/>
                  </a:lnTo>
                  <a:lnTo>
                    <a:pt x="77157" y="3252"/>
                  </a:lnTo>
                  <a:lnTo>
                    <a:pt x="81751" y="3252"/>
                  </a:lnTo>
                  <a:lnTo>
                    <a:pt x="81751" y="410"/>
                  </a:lnTo>
                  <a:close/>
                  <a:moveTo>
                    <a:pt x="83616" y="410"/>
                  </a:moveTo>
                  <a:lnTo>
                    <a:pt x="83616" y="18397"/>
                  </a:lnTo>
                  <a:lnTo>
                    <a:pt x="86867" y="18397"/>
                  </a:lnTo>
                  <a:lnTo>
                    <a:pt x="86867" y="11075"/>
                  </a:lnTo>
                  <a:lnTo>
                    <a:pt x="87595" y="11075"/>
                  </a:lnTo>
                  <a:lnTo>
                    <a:pt x="89778" y="18397"/>
                  </a:lnTo>
                  <a:lnTo>
                    <a:pt x="93121" y="18397"/>
                  </a:lnTo>
                  <a:lnTo>
                    <a:pt x="90619" y="10370"/>
                  </a:lnTo>
                  <a:cubicBezTo>
                    <a:pt x="91347" y="10051"/>
                    <a:pt x="91870" y="9528"/>
                    <a:pt x="92279" y="8755"/>
                  </a:cubicBezTo>
                  <a:cubicBezTo>
                    <a:pt x="92598" y="7982"/>
                    <a:pt x="92802" y="6982"/>
                    <a:pt x="92802" y="5799"/>
                  </a:cubicBezTo>
                  <a:cubicBezTo>
                    <a:pt x="92802" y="3798"/>
                    <a:pt x="92393" y="2434"/>
                    <a:pt x="91552" y="1592"/>
                  </a:cubicBezTo>
                  <a:cubicBezTo>
                    <a:pt x="90710" y="819"/>
                    <a:pt x="89164" y="410"/>
                    <a:pt x="86867" y="410"/>
                  </a:cubicBezTo>
                  <a:close/>
                  <a:moveTo>
                    <a:pt x="55236" y="69"/>
                  </a:moveTo>
                  <a:cubicBezTo>
                    <a:pt x="53553" y="69"/>
                    <a:pt x="52416" y="592"/>
                    <a:pt x="51666" y="1592"/>
                  </a:cubicBezTo>
                  <a:cubicBezTo>
                    <a:pt x="50938" y="2661"/>
                    <a:pt x="50529" y="4321"/>
                    <a:pt x="50529" y="6572"/>
                  </a:cubicBezTo>
                  <a:lnTo>
                    <a:pt x="50529" y="12257"/>
                  </a:lnTo>
                  <a:cubicBezTo>
                    <a:pt x="50529" y="14554"/>
                    <a:pt x="50938" y="16214"/>
                    <a:pt x="51666" y="17215"/>
                  </a:cubicBezTo>
                  <a:cubicBezTo>
                    <a:pt x="52303" y="18238"/>
                    <a:pt x="53553" y="18761"/>
                    <a:pt x="55236" y="18761"/>
                  </a:cubicBezTo>
                  <a:cubicBezTo>
                    <a:pt x="57010" y="18761"/>
                    <a:pt x="58147" y="18238"/>
                    <a:pt x="58874" y="17215"/>
                  </a:cubicBezTo>
                  <a:cubicBezTo>
                    <a:pt x="59602" y="16168"/>
                    <a:pt x="60034" y="14508"/>
                    <a:pt x="60034" y="12257"/>
                  </a:cubicBezTo>
                  <a:lnTo>
                    <a:pt x="60034" y="6572"/>
                  </a:lnTo>
                  <a:cubicBezTo>
                    <a:pt x="60034" y="4321"/>
                    <a:pt x="59602" y="2661"/>
                    <a:pt x="58874" y="1660"/>
                  </a:cubicBezTo>
                  <a:cubicBezTo>
                    <a:pt x="58147" y="592"/>
                    <a:pt x="57010" y="69"/>
                    <a:pt x="55236" y="69"/>
                  </a:cubicBezTo>
                  <a:close/>
                  <a:moveTo>
                    <a:pt x="98237" y="0"/>
                  </a:moveTo>
                  <a:cubicBezTo>
                    <a:pt x="96987" y="0"/>
                    <a:pt x="96054" y="410"/>
                    <a:pt x="95213" y="1183"/>
                  </a:cubicBezTo>
                  <a:cubicBezTo>
                    <a:pt x="94485" y="2024"/>
                    <a:pt x="94167" y="3070"/>
                    <a:pt x="94167" y="4435"/>
                  </a:cubicBezTo>
                  <a:cubicBezTo>
                    <a:pt x="94167" y="4980"/>
                    <a:pt x="94167" y="5435"/>
                    <a:pt x="94372" y="5981"/>
                  </a:cubicBezTo>
                  <a:cubicBezTo>
                    <a:pt x="94576" y="6504"/>
                    <a:pt x="94804" y="7050"/>
                    <a:pt x="95099" y="7641"/>
                  </a:cubicBezTo>
                  <a:cubicBezTo>
                    <a:pt x="95418" y="8119"/>
                    <a:pt x="95941" y="8869"/>
                    <a:pt x="96782" y="9756"/>
                  </a:cubicBezTo>
                  <a:cubicBezTo>
                    <a:pt x="97623" y="10711"/>
                    <a:pt x="98237" y="11416"/>
                    <a:pt x="98556" y="11848"/>
                  </a:cubicBezTo>
                  <a:cubicBezTo>
                    <a:pt x="98874" y="12303"/>
                    <a:pt x="99170" y="12735"/>
                    <a:pt x="99283" y="13144"/>
                  </a:cubicBezTo>
                  <a:cubicBezTo>
                    <a:pt x="99488" y="13553"/>
                    <a:pt x="99602" y="13917"/>
                    <a:pt x="99602" y="14327"/>
                  </a:cubicBezTo>
                  <a:cubicBezTo>
                    <a:pt x="99602" y="14918"/>
                    <a:pt x="99488" y="15327"/>
                    <a:pt x="99283" y="15623"/>
                  </a:cubicBezTo>
                  <a:cubicBezTo>
                    <a:pt x="99079" y="15918"/>
                    <a:pt x="98760" y="16032"/>
                    <a:pt x="98351" y="16032"/>
                  </a:cubicBezTo>
                  <a:cubicBezTo>
                    <a:pt x="97919" y="16032"/>
                    <a:pt x="97623" y="15873"/>
                    <a:pt x="97396" y="15441"/>
                  </a:cubicBezTo>
                  <a:cubicBezTo>
                    <a:pt x="97191" y="15031"/>
                    <a:pt x="97100" y="14327"/>
                    <a:pt x="97100" y="13440"/>
                  </a:cubicBezTo>
                  <a:lnTo>
                    <a:pt x="97100" y="13030"/>
                  </a:lnTo>
                  <a:lnTo>
                    <a:pt x="93962" y="13440"/>
                  </a:lnTo>
                  <a:cubicBezTo>
                    <a:pt x="94053" y="15213"/>
                    <a:pt x="94485" y="16510"/>
                    <a:pt x="95213" y="17396"/>
                  </a:cubicBezTo>
                  <a:cubicBezTo>
                    <a:pt x="96054" y="18351"/>
                    <a:pt x="96987" y="18761"/>
                    <a:pt x="98351" y="18761"/>
                  </a:cubicBezTo>
                  <a:cubicBezTo>
                    <a:pt x="99693" y="18761"/>
                    <a:pt x="100739" y="18351"/>
                    <a:pt x="101580" y="17510"/>
                  </a:cubicBezTo>
                  <a:cubicBezTo>
                    <a:pt x="102421" y="16691"/>
                    <a:pt x="102740" y="15623"/>
                    <a:pt x="102740" y="14327"/>
                  </a:cubicBezTo>
                  <a:cubicBezTo>
                    <a:pt x="102740" y="13622"/>
                    <a:pt x="102740" y="13030"/>
                    <a:pt x="102421" y="12371"/>
                  </a:cubicBezTo>
                  <a:cubicBezTo>
                    <a:pt x="102308" y="11780"/>
                    <a:pt x="101989" y="11188"/>
                    <a:pt x="101580" y="10597"/>
                  </a:cubicBezTo>
                  <a:cubicBezTo>
                    <a:pt x="101171" y="10006"/>
                    <a:pt x="100420" y="9051"/>
                    <a:pt x="99283" y="7686"/>
                  </a:cubicBezTo>
                  <a:cubicBezTo>
                    <a:pt x="98965" y="7391"/>
                    <a:pt x="98760" y="7095"/>
                    <a:pt x="98556" y="6868"/>
                  </a:cubicBezTo>
                  <a:cubicBezTo>
                    <a:pt x="98237" y="6459"/>
                    <a:pt x="97919" y="5913"/>
                    <a:pt x="97623" y="5435"/>
                  </a:cubicBezTo>
                  <a:cubicBezTo>
                    <a:pt x="97396" y="4980"/>
                    <a:pt x="97305" y="4548"/>
                    <a:pt x="97305" y="4139"/>
                  </a:cubicBezTo>
                  <a:cubicBezTo>
                    <a:pt x="97305" y="3662"/>
                    <a:pt x="97396" y="3366"/>
                    <a:pt x="97623" y="3070"/>
                  </a:cubicBezTo>
                  <a:cubicBezTo>
                    <a:pt x="97828" y="2843"/>
                    <a:pt x="98033" y="2729"/>
                    <a:pt x="98237" y="2729"/>
                  </a:cubicBezTo>
                  <a:cubicBezTo>
                    <a:pt x="98647" y="2729"/>
                    <a:pt x="98965" y="2911"/>
                    <a:pt x="99170" y="3207"/>
                  </a:cubicBezTo>
                  <a:cubicBezTo>
                    <a:pt x="99397" y="3548"/>
                    <a:pt x="99488" y="4207"/>
                    <a:pt x="99602" y="5140"/>
                  </a:cubicBezTo>
                  <a:lnTo>
                    <a:pt x="102626" y="4799"/>
                  </a:lnTo>
                  <a:cubicBezTo>
                    <a:pt x="102512" y="3252"/>
                    <a:pt x="102103" y="2070"/>
                    <a:pt x="101375" y="1251"/>
                  </a:cubicBezTo>
                  <a:cubicBezTo>
                    <a:pt x="100648" y="410"/>
                    <a:pt x="99602" y="0"/>
                    <a:pt x="98237" y="0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50" y="152400"/>
            <a:ext cx="421690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/>
          <p:nvPr/>
        </p:nvSpPr>
        <p:spPr>
          <a:xfrm>
            <a:off x="2365450" y="1667850"/>
            <a:ext cx="389700" cy="1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cxnSp>
        <p:nvCxnSpPr>
          <p:cNvPr id="220" name="Google Shape;220;p32"/>
          <p:cNvCxnSpPr>
            <a:endCxn id="219" idx="1"/>
          </p:cNvCxnSpPr>
          <p:nvPr/>
        </p:nvCxnSpPr>
        <p:spPr>
          <a:xfrm>
            <a:off x="1330450" y="1740600"/>
            <a:ext cx="1035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32"/>
          <p:cNvSpPr txBox="1"/>
          <p:nvPr>
            <p:ph type="ctrTitle"/>
          </p:nvPr>
        </p:nvSpPr>
        <p:spPr>
          <a:xfrm>
            <a:off x="508525" y="1751050"/>
            <a:ext cx="2266800" cy="4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DPMP check :))</a:t>
            </a:r>
            <a:endParaRPr b="1" sz="1100"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324" y="48213"/>
            <a:ext cx="3525217" cy="50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324" y="48213"/>
            <a:ext cx="3525217" cy="50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750" y="2165738"/>
            <a:ext cx="59055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324" y="48213"/>
            <a:ext cx="3525217" cy="50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813" y="2232575"/>
            <a:ext cx="58959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/>
          <p:nvPr/>
        </p:nvSpPr>
        <p:spPr>
          <a:xfrm>
            <a:off x="1908725" y="2569225"/>
            <a:ext cx="5652600" cy="462000"/>
          </a:xfrm>
          <a:prstGeom prst="rect">
            <a:avLst/>
          </a:prstGeom>
          <a:solidFill>
            <a:srgbClr val="FFFF00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ctrTitle"/>
          </p:nvPr>
        </p:nvSpPr>
        <p:spPr>
          <a:xfrm>
            <a:off x="2925149" y="1725239"/>
            <a:ext cx="37299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Stretnutie s MÚ Prešov</a:t>
            </a:r>
            <a:endParaRPr i="1" sz="24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>
            <p:ph type="ctrTitle"/>
          </p:nvPr>
        </p:nvSpPr>
        <p:spPr>
          <a:xfrm>
            <a:off x="2162375" y="2473473"/>
            <a:ext cx="5444400" cy="545700"/>
          </a:xfrm>
          <a:prstGeom prst="rect">
            <a:avLst/>
          </a:prstGeom>
          <a:solidFill>
            <a:srgbClr val="FFFF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Creative Commons Attribution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/>
        </p:nvSpPr>
        <p:spPr>
          <a:xfrm>
            <a:off x="2436923" y="2550063"/>
            <a:ext cx="437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MHD Martin</a:t>
            </a:r>
            <a:endParaRPr sz="3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869" y="1687838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915" y="64900"/>
            <a:ext cx="488793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175" y="311575"/>
            <a:ext cx="6715405" cy="4520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175" y="311575"/>
            <a:ext cx="6715405" cy="452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40372"/>
            <a:ext cx="9144000" cy="635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388" y="199775"/>
            <a:ext cx="5338624" cy="25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884" y="3012675"/>
            <a:ext cx="5235233" cy="14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 txBox="1"/>
          <p:nvPr/>
        </p:nvSpPr>
        <p:spPr>
          <a:xfrm>
            <a:off x="1799450" y="4595200"/>
            <a:ext cx="642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6"/>
              </a:rPr>
              <a:t>https://eur-lex.europa.eu/legal-content/EN-SK/TXT/?from=EN&amp;uri=CELEX%3A32019L1024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76025" y="2040750"/>
            <a:ext cx="4931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 autori aplikácie MHD Prešov, kde využívame Open Data pre GPS polohy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369" y="1557824"/>
            <a:ext cx="363750" cy="3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820250"/>
            <a:ext cx="4323249" cy="432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ctrTitle"/>
          </p:nvPr>
        </p:nvSpPr>
        <p:spPr>
          <a:xfrm>
            <a:off x="1712700" y="1651350"/>
            <a:ext cx="5718600" cy="18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000000"/>
                </a:solidFill>
              </a:rPr>
              <a:t>Záver: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Vyvojári majú platiť za OPEN DATA, ktoré by mali byť predvolene OPEN🤦‍♂️</a:t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/>
        </p:nvSpPr>
        <p:spPr>
          <a:xfrm>
            <a:off x="618450" y="1755147"/>
            <a:ext cx="8106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pomohli vám otvorené dáta rozvinúť vaše podnikanie? </a:t>
            </a:r>
            <a:r>
              <a:rPr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boli ste schopní zamestnať ľudí, prípadne získať nejaké príjmy? pomohli rozvoju inovatívnych technológií vo vašej firme?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99" y="884975"/>
            <a:ext cx="1379875" cy="3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" y="135925"/>
            <a:ext cx="8809394" cy="4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477" y="152400"/>
            <a:ext cx="39090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662" y="256088"/>
            <a:ext cx="2278675" cy="456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7"/>
          <p:cNvSpPr txBox="1"/>
          <p:nvPr>
            <p:ph type="ctrTitle"/>
          </p:nvPr>
        </p:nvSpPr>
        <p:spPr>
          <a:xfrm>
            <a:off x="1849800" y="1891500"/>
            <a:ext cx="5444400" cy="13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Čím viac dát je 👌 OPEN, tým viac sa otvárajú príležitosti pre business.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638" y="2352500"/>
            <a:ext cx="2040726" cy="4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53" y="1283389"/>
            <a:ext cx="2355851" cy="70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350" y="3874550"/>
            <a:ext cx="1806396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8775" y="3954900"/>
            <a:ext cx="2355840" cy="5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9425" y="1139737"/>
            <a:ext cx="2175399" cy="5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752" y="471098"/>
            <a:ext cx="1837845" cy="6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2250" y="1695450"/>
            <a:ext cx="1726100" cy="5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0650" y="3352788"/>
            <a:ext cx="1585048" cy="5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97775" y="3200400"/>
            <a:ext cx="2334349" cy="5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6087" y="2971175"/>
            <a:ext cx="2552823" cy="7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52600" y="408048"/>
            <a:ext cx="2175400" cy="90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38050" y="518575"/>
            <a:ext cx="1570460" cy="5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1660500" y="2256150"/>
            <a:ext cx="5823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latin typeface="Roboto Black"/>
                <a:ea typeface="Roboto Black"/>
                <a:cs typeface="Roboto Black"/>
                <a:sym typeface="Roboto Black"/>
              </a:rPr>
              <a:t>25 000+ užívateľov v Prešove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2374350" y="2012762"/>
            <a:ext cx="4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Roboto Black"/>
                <a:ea typeface="Roboto Black"/>
                <a:cs typeface="Roboto Black"/>
                <a:sym typeface="Roboto Black"/>
              </a:rPr>
              <a:t>Stojí za nami viac ako</a:t>
            </a:r>
            <a:endParaRPr sz="1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546000" y="944226"/>
            <a:ext cx="805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Roboto Black"/>
                <a:ea typeface="Roboto Black"/>
                <a:cs typeface="Roboto Black"/>
                <a:sym typeface="Roboto Black"/>
              </a:rPr>
              <a:t> … a p</a:t>
            </a:r>
            <a:r>
              <a:rPr lang="en-GB" sz="1900">
                <a:latin typeface="Roboto Black"/>
                <a:ea typeface="Roboto Black"/>
                <a:cs typeface="Roboto Black"/>
                <a:sym typeface="Roboto Black"/>
              </a:rPr>
              <a:t>o 5 rokoch sme MHD Prešov zmenili </a:t>
            </a:r>
            <a:endParaRPr sz="1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Roboto Black"/>
                <a:ea typeface="Roboto Black"/>
                <a:cs typeface="Roboto Black"/>
                <a:sym typeface="Roboto Black"/>
              </a:rPr>
              <a:t>na projekt </a:t>
            </a:r>
            <a:r>
              <a:rPr lang="en-GB" sz="1900" u="sng">
                <a:latin typeface="Roboto Black"/>
                <a:ea typeface="Roboto Black"/>
                <a:cs typeface="Roboto Black"/>
                <a:sym typeface="Roboto Black"/>
              </a:rPr>
              <a:t>MHDAPP.sk</a:t>
            </a:r>
            <a:r>
              <a:rPr lang="en-GB" sz="1900">
                <a:latin typeface="Roboto Black"/>
                <a:ea typeface="Roboto Black"/>
                <a:cs typeface="Roboto Black"/>
                <a:sym typeface="Roboto Black"/>
              </a:rPr>
              <a:t>, pod ktorý patria aj mestá</a:t>
            </a:r>
            <a:endParaRPr sz="19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98" name="Google Shape;98;p17"/>
          <p:cNvGrpSpPr/>
          <p:nvPr/>
        </p:nvGrpSpPr>
        <p:grpSpPr>
          <a:xfrm>
            <a:off x="1059481" y="2227629"/>
            <a:ext cx="5410550" cy="1050810"/>
            <a:chOff x="1871489" y="2917411"/>
            <a:chExt cx="5410550" cy="1050810"/>
          </a:xfrm>
        </p:grpSpPr>
        <p:grpSp>
          <p:nvGrpSpPr>
            <p:cNvPr id="99" name="Google Shape;99;p17"/>
            <p:cNvGrpSpPr/>
            <p:nvPr/>
          </p:nvGrpSpPr>
          <p:grpSpPr>
            <a:xfrm>
              <a:off x="1871489" y="2917411"/>
              <a:ext cx="1038000" cy="1050810"/>
              <a:chOff x="1863835" y="2765011"/>
              <a:chExt cx="1038000" cy="1050810"/>
            </a:xfrm>
          </p:grpSpPr>
          <p:pic>
            <p:nvPicPr>
              <p:cNvPr id="100" name="Google Shape;100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022835" y="2765011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" name="Google Shape;101;p17"/>
              <p:cNvSpPr txBox="1"/>
              <p:nvPr/>
            </p:nvSpPr>
            <p:spPr>
              <a:xfrm>
                <a:off x="1863835" y="3492721"/>
                <a:ext cx="10380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rgbClr val="434343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MHD Prešov</a:t>
                </a:r>
                <a:endParaRPr sz="900">
                  <a:solidFill>
                    <a:srgbClr val="434343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</p:grpSp>
        <p:grpSp>
          <p:nvGrpSpPr>
            <p:cNvPr id="102" name="Google Shape;102;p17"/>
            <p:cNvGrpSpPr/>
            <p:nvPr/>
          </p:nvGrpSpPr>
          <p:grpSpPr>
            <a:xfrm>
              <a:off x="3231305" y="2917411"/>
              <a:ext cx="1038000" cy="1050810"/>
              <a:chOff x="3275610" y="2765011"/>
              <a:chExt cx="1038000" cy="1050810"/>
            </a:xfrm>
          </p:grpSpPr>
          <p:sp>
            <p:nvSpPr>
              <p:cNvPr id="103" name="Google Shape;103;p17"/>
              <p:cNvSpPr txBox="1"/>
              <p:nvPr/>
            </p:nvSpPr>
            <p:spPr>
              <a:xfrm>
                <a:off x="3275610" y="3492721"/>
                <a:ext cx="10380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rgbClr val="434343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MHD Košice</a:t>
                </a:r>
                <a:endParaRPr sz="900">
                  <a:solidFill>
                    <a:srgbClr val="434343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pic>
            <p:nvPicPr>
              <p:cNvPr id="104" name="Google Shape;104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434610" y="2765011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" name="Google Shape;105;p17"/>
            <p:cNvGrpSpPr/>
            <p:nvPr/>
          </p:nvGrpSpPr>
          <p:grpSpPr>
            <a:xfrm>
              <a:off x="4591122" y="2917411"/>
              <a:ext cx="1038000" cy="1050810"/>
              <a:chOff x="4593860" y="2765011"/>
              <a:chExt cx="1038000" cy="1050810"/>
            </a:xfrm>
          </p:grpSpPr>
          <p:sp>
            <p:nvSpPr>
              <p:cNvPr id="106" name="Google Shape;106;p17"/>
              <p:cNvSpPr txBox="1"/>
              <p:nvPr/>
            </p:nvSpPr>
            <p:spPr>
              <a:xfrm>
                <a:off x="4593860" y="3492721"/>
                <a:ext cx="10380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rgbClr val="434343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MHD Žilina</a:t>
                </a:r>
                <a:endParaRPr sz="900">
                  <a:solidFill>
                    <a:srgbClr val="434343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pic>
            <p:nvPicPr>
              <p:cNvPr id="107" name="Google Shape;107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52860" y="2765011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8" name="Google Shape;108;p17"/>
            <p:cNvGrpSpPr/>
            <p:nvPr/>
          </p:nvGrpSpPr>
          <p:grpSpPr>
            <a:xfrm>
              <a:off x="5950939" y="2917411"/>
              <a:ext cx="1331100" cy="1050810"/>
              <a:chOff x="5943285" y="2765011"/>
              <a:chExt cx="1331100" cy="1050810"/>
            </a:xfrm>
          </p:grpSpPr>
          <p:sp>
            <p:nvSpPr>
              <p:cNvPr id="109" name="Google Shape;109;p17"/>
              <p:cNvSpPr txBox="1"/>
              <p:nvPr/>
            </p:nvSpPr>
            <p:spPr>
              <a:xfrm>
                <a:off x="5943285" y="3492721"/>
                <a:ext cx="13311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>
                    <a:solidFill>
                      <a:srgbClr val="434343"/>
                    </a:solidFill>
                    <a:latin typeface="Roboto Black"/>
                    <a:ea typeface="Roboto Black"/>
                    <a:cs typeface="Roboto Black"/>
                    <a:sym typeface="Roboto Black"/>
                  </a:rPr>
                  <a:t>MHD Poprad-Tatry</a:t>
                </a:r>
                <a:endParaRPr sz="900">
                  <a:solidFill>
                    <a:srgbClr val="434343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pic>
            <p:nvPicPr>
              <p:cNvPr id="110" name="Google Shape;110;p1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248835" y="2765011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1" name="Google Shape;111;p17"/>
          <p:cNvSpPr txBox="1"/>
          <p:nvPr/>
        </p:nvSpPr>
        <p:spPr>
          <a:xfrm>
            <a:off x="546000" y="3719357"/>
            <a:ext cx="80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… na ďalších pracujeme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612906" y="2960089"/>
            <a:ext cx="133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MHD Martin</a:t>
            </a:r>
            <a:endParaRPr sz="9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1269" y="221455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ctrTitle"/>
          </p:nvPr>
        </p:nvSpPr>
        <p:spPr>
          <a:xfrm>
            <a:off x="2971650" y="1871754"/>
            <a:ext cx="32007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Spolu 45 000 </a:t>
            </a:r>
            <a:r>
              <a:rPr b="1" lang="en-GB" sz="3000">
                <a:solidFill>
                  <a:schemeClr val="lt1"/>
                </a:solidFill>
              </a:rPr>
              <a:t>&gt;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825" y="2824570"/>
            <a:ext cx="1180298" cy="3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107" y="2824570"/>
            <a:ext cx="1180298" cy="3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873" y="2824570"/>
            <a:ext cx="1180298" cy="3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/>
        </p:nvSpPr>
        <p:spPr>
          <a:xfrm>
            <a:off x="618450" y="1755147"/>
            <a:ext cx="8106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používatelia, čo o nich viete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pomohli vám otvorené dáta rozvinúť vaše podnikanie? boli ste schopní zamestnať ľudí, prípadne získať nejaké príjmy? pomohli rozvoju inovatívnych technológií vo vašej firme?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99" y="884975"/>
            <a:ext cx="1379875" cy="3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596750" y="1552022"/>
            <a:ext cx="8106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Ako sme sa dostali ku GPS v Prešove, keď ešte 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neboli k dispozícii "Open Data", 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alebo 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ako sme "vznikli", napriek tomu, že sme nemali dáta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200" y="3098345"/>
            <a:ext cx="9525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900" y="89400"/>
            <a:ext cx="3243825" cy="44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64" y="4825142"/>
            <a:ext cx="770251" cy="16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